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80135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205" y="-82"/>
      </p:cViewPr>
      <p:guideLst>
        <p:guide orient="horz" pos="2160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7576" y="5349903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50056" y="4853412"/>
            <a:ext cx="9991249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0056" y="3886200"/>
            <a:ext cx="9991249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9721215" y="6473952"/>
            <a:ext cx="896512" cy="246888"/>
          </a:xfrm>
        </p:spPr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01013" y="549277"/>
            <a:ext cx="216027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549277"/>
            <a:ext cx="7380923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60045" y="1700808"/>
            <a:ext cx="10261283" cy="4379318"/>
          </a:xfrm>
        </p:spPr>
        <p:txBody>
          <a:bodyPr/>
          <a:lstStyle>
            <a:lvl1pPr algn="l" rtl="0">
              <a:defRPr>
                <a:solidFill>
                  <a:schemeClr val="tx1"/>
                </a:solidFill>
              </a:defRPr>
            </a:lvl1pPr>
            <a:lvl2pPr algn="l" rtl="0">
              <a:defRPr b="1">
                <a:solidFill>
                  <a:srgbClr val="7030A0"/>
                </a:solidFill>
              </a:defRPr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230529" y="76201"/>
            <a:ext cx="3420428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9721215" y="6473952"/>
            <a:ext cx="896512" cy="246888"/>
          </a:xfrm>
        </p:spPr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7576" y="3444903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056" y="1676400"/>
            <a:ext cx="9991249" cy="1219200"/>
          </a:xfrm>
        </p:spPr>
        <p:txBody>
          <a:bodyPr anchor="b"/>
          <a:lstStyle>
            <a:lvl1pPr marL="0" indent="0" algn="l" rtl="0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3186" y="2947086"/>
            <a:ext cx="10261283" cy="1184825"/>
          </a:xfrm>
        </p:spPr>
        <p:txBody>
          <a:bodyPr rtlCol="0" anchor="t"/>
          <a:lstStyle>
            <a:lvl1pPr algn="l" rtl="0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56444" y="457200"/>
            <a:ext cx="10261283" cy="841248"/>
          </a:xfrm>
        </p:spPr>
        <p:txBody>
          <a:bodyPr/>
          <a:lstStyle>
            <a:lvl1pPr algn="l" rtl="0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60045" y="1600200"/>
            <a:ext cx="4950619" cy="4724400"/>
          </a:xfrm>
        </p:spPr>
        <p:txBody>
          <a:bodyPr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490686" y="1600200"/>
            <a:ext cx="5130641" cy="4724400"/>
          </a:xfrm>
        </p:spPr>
        <p:txBody>
          <a:bodyPr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60045" y="5410200"/>
            <a:ext cx="10171271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32456" y="666750"/>
            <a:ext cx="5068219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486936" y="666750"/>
            <a:ext cx="5070210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32456" y="1316038"/>
            <a:ext cx="5068219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491312" y="1316038"/>
            <a:ext cx="50658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21215" y="6477000"/>
            <a:ext cx="900113" cy="246888"/>
          </a:xfrm>
        </p:spPr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07576" y="6019801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56444" y="457200"/>
            <a:ext cx="10261283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7576" y="5849118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40067" y="5486400"/>
            <a:ext cx="9991249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540068" y="609600"/>
            <a:ext cx="3553570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223028" y="609600"/>
            <a:ext cx="6308288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140517" y="616634"/>
            <a:ext cx="5940743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0056" y="4993760"/>
            <a:ext cx="6930866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50056" y="5533218"/>
            <a:ext cx="6930866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7576" y="1050899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60045" y="1554163"/>
            <a:ext cx="10261283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650956" y="76201"/>
            <a:ext cx="2970371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7436EF-24F7-4763-B27F-B9A9FAF002AF}" type="datetimeFigureOut">
              <a:rPr lang="ar-EG" smtClean="0"/>
              <a:t>15/12/1434</a:t>
            </a:fld>
            <a:endParaRPr lang="ar-E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690461" y="76201"/>
            <a:ext cx="3960495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721215" y="6477001"/>
            <a:ext cx="900113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2612BE-4EA3-4A65-AD9C-AE9D524D001A}" type="slidenum">
              <a:rPr lang="ar-EG" smtClean="0"/>
              <a:t>‹#›</a:t>
            </a:fld>
            <a:endParaRPr lang="ar-E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60045" y="457200"/>
            <a:ext cx="10261283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07576" y="1050899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07576" y="1057987"/>
            <a:ext cx="10193774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Economics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Chapter1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23694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that compares </a:t>
            </a:r>
            <a:r>
              <a:rPr lang="en-US" dirty="0"/>
              <a:t>the cost and benefits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3" y="1340768"/>
            <a:ext cx="9433048" cy="4379318"/>
          </a:xfrm>
        </p:spPr>
        <p:txBody>
          <a:bodyPr>
            <a:normAutofit/>
          </a:bodyPr>
          <a:lstStyle/>
          <a:p>
            <a:r>
              <a:rPr lang="en-US" dirty="0" smtClean="0"/>
              <a:t>Comparisons in </a:t>
            </a:r>
            <a:r>
              <a:rPr lang="en-US" dirty="0"/>
              <a:t>terms of throughput in transactions per second) of two alternative approaches to developing an operating </a:t>
            </a:r>
            <a:r>
              <a:rPr lang="en-US" dirty="0" smtClean="0"/>
              <a:t>system.</a:t>
            </a:r>
          </a:p>
          <a:p>
            <a:r>
              <a:rPr lang="en-US" b="1" dirty="0">
                <a:solidFill>
                  <a:srgbClr val="C00000"/>
                </a:solidFill>
              </a:rPr>
              <a:t>Option A</a:t>
            </a:r>
            <a:r>
              <a:rPr lang="en-US" dirty="0"/>
              <a:t>. Accept an available operating system. </a:t>
            </a:r>
            <a:endParaRPr lang="en-US" dirty="0" smtClean="0"/>
          </a:p>
          <a:p>
            <a:r>
              <a:rPr lang="en-US" b="1" dirty="0">
                <a:solidFill>
                  <a:srgbClr val="C00000"/>
                </a:solidFill>
              </a:rPr>
              <a:t>Option B</a:t>
            </a:r>
            <a:r>
              <a:rPr lang="en-US" dirty="0"/>
              <a:t>. Build a new operating system</a:t>
            </a:r>
            <a:r>
              <a:rPr lang="en-US" dirty="0" smtClean="0"/>
              <a:t>.</a:t>
            </a:r>
          </a:p>
          <a:p>
            <a:r>
              <a:rPr lang="en-US" dirty="0"/>
              <a:t>The cost-versus-performance curves for these two options are shown in </a:t>
            </a:r>
            <a:r>
              <a:rPr lang="en-US" dirty="0" smtClean="0"/>
              <a:t>the next Figure.</a:t>
            </a:r>
          </a:p>
          <a:p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276646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dirty="0"/>
              <a:t>that compares the cost and benefits</a:t>
            </a:r>
            <a:endParaRPr lang="ar-EG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39" y="1390531"/>
            <a:ext cx="9793088" cy="517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89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Analysis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A. Accept an available operating system.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will require only $80K in software costs, but will achieve a peak performance of 120 transactions per second, using five $10K minicomputer processors, because of a high multiprocessor over-head factor.</a:t>
            </a:r>
          </a:p>
          <a:p>
            <a:r>
              <a:rPr lang="en-US" dirty="0"/>
              <a:t>• Option B. Build a new operating system.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system would be more efficient and would support a higher peak throughput, but would require $ 80K in software costs.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37920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Comparison decision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Here, neither option dominates the other, and various cost-benefit decision-making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profit margin, </a:t>
            </a:r>
            <a:endParaRPr lang="en-US" dirty="0" smtClean="0"/>
          </a:p>
          <a:p>
            <a:pPr lvl="1"/>
            <a:r>
              <a:rPr lang="en-US" dirty="0" smtClean="0"/>
              <a:t>cost/benefit </a:t>
            </a:r>
            <a:r>
              <a:rPr lang="en-US" dirty="0"/>
              <a:t>ratio, </a:t>
            </a:r>
            <a:endParaRPr lang="en-US" dirty="0" smtClean="0"/>
          </a:p>
          <a:p>
            <a:pPr lvl="1"/>
            <a:r>
              <a:rPr lang="en-US" dirty="0" smtClean="0"/>
              <a:t>return </a:t>
            </a:r>
            <a:r>
              <a:rPr lang="en-US" dirty="0"/>
              <a:t>on </a:t>
            </a:r>
            <a:r>
              <a:rPr lang="en-US" dirty="0" smtClean="0"/>
              <a:t>investments </a:t>
            </a:r>
          </a:p>
          <a:p>
            <a:r>
              <a:rPr lang="en-US" dirty="0" smtClean="0"/>
              <a:t>must </a:t>
            </a:r>
            <a:r>
              <a:rPr lang="en-US" dirty="0"/>
              <a:t>be used to choose between Options A and B.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7131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decision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</a:t>
            </a:r>
            <a:r>
              <a:rPr lang="en-US" dirty="0"/>
              <a:t>A and B </a:t>
            </a:r>
            <a:r>
              <a:rPr lang="en-US" dirty="0" smtClean="0"/>
              <a:t>may have </a:t>
            </a:r>
            <a:r>
              <a:rPr lang="en-US" dirty="0"/>
              <a:t>several important criteria on which they differ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e.g. , robustness, ease of tuning, ease of change, functional capability).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these criteria are quantifiable, then some type of figure of merit can be defined to support a comparative analysis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0443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EG" dirty="0" smtClean="0"/>
              <a:t> </a:t>
            </a:r>
            <a:r>
              <a:rPr lang="en-US" dirty="0" smtClean="0"/>
              <a:t>Economics Definition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social science concerned chiefly with description and analysis of the production, distribution, and consumption of goods and services.</a:t>
            </a:r>
          </a:p>
          <a:p>
            <a:pPr algn="l" rtl="0"/>
            <a:r>
              <a:rPr lang="en-US" dirty="0" smtClean="0"/>
              <a:t>Economics is the study of how people make decisions in resource-limited situations.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4546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Macroeconomics is the study of how people make decisions in resource-limited situations on a national or global scale. </a:t>
            </a:r>
          </a:p>
          <a:p>
            <a:r>
              <a:rPr lang="en-US" dirty="0" smtClean="0"/>
              <a:t>It deals with the effects of decisions that </a:t>
            </a:r>
            <a:r>
              <a:rPr lang="en-US" dirty="0" smtClean="0">
                <a:solidFill>
                  <a:srgbClr val="C00000"/>
                </a:solidFill>
              </a:rPr>
              <a:t>national leaders make </a:t>
            </a:r>
            <a:r>
              <a:rPr lang="en-US" dirty="0" smtClean="0"/>
              <a:t>on such issues as tax rates, interest rates, and foreign and trade policy.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4605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Microeconomics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Microeconomics is the study of how people make decisions in resource-limited situations on a more personal scale.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deals with the decisions that </a:t>
            </a:r>
            <a:r>
              <a:rPr lang="en-US" dirty="0">
                <a:solidFill>
                  <a:srgbClr val="C00000"/>
                </a:solidFill>
              </a:rPr>
              <a:t>individuals and organizations make </a:t>
            </a:r>
            <a:r>
              <a:rPr lang="en-US" dirty="0"/>
              <a:t>on such issues as how much insurance to buy, which word processor to buy, or what prices to charge for their products or services.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5835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Economics and Software Engineering Management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Microeconomics </a:t>
            </a:r>
            <a:r>
              <a:rPr lang="en-US" dirty="0"/>
              <a:t>branch of economics deals more with the types of decisions </a:t>
            </a:r>
            <a:r>
              <a:rPr lang="en-US" dirty="0" smtClean="0"/>
              <a:t>needed </a:t>
            </a:r>
            <a:r>
              <a:rPr lang="en-US" dirty="0"/>
              <a:t>to make as software engineers or managers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Software deals </a:t>
            </a:r>
            <a:r>
              <a:rPr lang="en-US" dirty="0"/>
              <a:t>with limited </a:t>
            </a:r>
            <a:r>
              <a:rPr lang="en-US" dirty="0" smtClean="0"/>
              <a:t>resources: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There is never enough time or money to cover all the </a:t>
            </a:r>
            <a:r>
              <a:rPr lang="en-US" dirty="0" smtClean="0"/>
              <a:t>features </a:t>
            </a:r>
            <a:r>
              <a:rPr lang="en-US" dirty="0"/>
              <a:t>we would like to put into our software products.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5933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Economics </a:t>
            </a:r>
            <a:r>
              <a:rPr lang="en-US" dirty="0" smtClean="0"/>
              <a:t>Through development Life Cycle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engineering economics techniques provide useful </a:t>
            </a:r>
            <a:r>
              <a:rPr lang="en-US" dirty="0" smtClean="0"/>
              <a:t>assistance through development life cycle: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Feasibility Phase</a:t>
            </a:r>
            <a:r>
              <a:rPr lang="en-US" dirty="0"/>
              <a:t>. How much should we invest in information system </a:t>
            </a:r>
            <a:r>
              <a:rPr lang="en-US" dirty="0" smtClean="0"/>
              <a:t>analyses.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Plans and Requirements Phase</a:t>
            </a:r>
            <a:r>
              <a:rPr lang="en-US" dirty="0"/>
              <a:t>. How </a:t>
            </a:r>
            <a:r>
              <a:rPr lang="en-US" dirty="0" smtClean="0"/>
              <a:t>much </a:t>
            </a:r>
            <a:r>
              <a:rPr lang="en-US" dirty="0"/>
              <a:t>should we invest in requirements validation activities</a:t>
            </a:r>
            <a:endParaRPr lang="en-US" dirty="0" smtClean="0"/>
          </a:p>
          <a:p>
            <a:pPr lvl="1"/>
            <a:r>
              <a:rPr lang="en-US" dirty="0">
                <a:solidFill>
                  <a:srgbClr val="C00000"/>
                </a:solidFill>
              </a:rPr>
              <a:t>Product Design Phase</a:t>
            </a:r>
            <a:r>
              <a:rPr lang="en-US" dirty="0"/>
              <a:t>. Should we organize the software to make it possible to use a complex piece of existing software that generally but not completely meets our requirements?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0690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Economics Through development Life Cycle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7" y="1600201"/>
            <a:ext cx="9794056" cy="4525963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rgbClr val="C00000"/>
                </a:solidFill>
              </a:rPr>
              <a:t>Programming Phase. </a:t>
            </a:r>
            <a:r>
              <a:rPr lang="en-US" dirty="0"/>
              <a:t>Given a choice between three data storage and retrieval schemes that are primarily execution-time efficient, storage efficient, and easy to </a:t>
            </a:r>
            <a:r>
              <a:rPr lang="en-US" dirty="0" smtClean="0"/>
              <a:t>modify.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Integration and Test Phase</a:t>
            </a:r>
            <a:r>
              <a:rPr lang="en-US" dirty="0"/>
              <a:t>. How much testing and formal verification should we perform on a product before releasing it to users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Maintenance Phase</a:t>
            </a:r>
            <a:r>
              <a:rPr lang="en-US" dirty="0"/>
              <a:t>. Given an extensive list of suggested product improvements, which ones should we implement first?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6997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techniques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dealing with decision </a:t>
            </a:r>
            <a:r>
              <a:rPr lang="en-US" dirty="0" smtClean="0"/>
              <a:t>issues, the </a:t>
            </a:r>
            <a:r>
              <a:rPr lang="en-US" dirty="0"/>
              <a:t>economics field has evolved a number of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cost—benefit </a:t>
            </a:r>
            <a:r>
              <a:rPr lang="en-US" dirty="0"/>
              <a:t>analysis, </a:t>
            </a:r>
            <a:endParaRPr lang="en-US" dirty="0" smtClean="0"/>
          </a:p>
          <a:p>
            <a:pPr lvl="1"/>
            <a:r>
              <a:rPr lang="en-US" dirty="0" smtClean="0"/>
              <a:t>present-value </a:t>
            </a:r>
            <a:r>
              <a:rPr lang="en-US" dirty="0"/>
              <a:t>analysis, </a:t>
            </a:r>
            <a:endParaRPr lang="en-US" dirty="0" smtClean="0"/>
          </a:p>
          <a:p>
            <a:pPr lvl="1"/>
            <a:r>
              <a:rPr lang="en-US" dirty="0" smtClean="0"/>
              <a:t>risk </a:t>
            </a:r>
            <a:r>
              <a:rPr lang="en-US" dirty="0"/>
              <a:t>analysis,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Software </a:t>
            </a:r>
            <a:r>
              <a:rPr lang="en-US" dirty="0"/>
              <a:t>costs.</a:t>
            </a:r>
            <a:endParaRPr lang="ar-EG" dirty="0"/>
          </a:p>
          <a:p>
            <a:pPr lvl="1"/>
            <a:r>
              <a:rPr lang="en-US" dirty="0" smtClean="0"/>
              <a:t>The critical </a:t>
            </a:r>
            <a:r>
              <a:rPr lang="en-US" dirty="0"/>
              <a:t>problem that underlies all applications of economic techniques to software engineering is the problem of estimating software costs.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803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analysis techniques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Standard </a:t>
            </a:r>
            <a:r>
              <a:rPr lang="en-US" b="1" dirty="0">
                <a:solidFill>
                  <a:srgbClr val="C00000"/>
                </a:solidFill>
              </a:rPr>
              <a:t>optimization</a:t>
            </a:r>
            <a:r>
              <a:rPr lang="en-US" dirty="0"/>
              <a:t> </a:t>
            </a:r>
            <a:r>
              <a:rPr lang="en-US" dirty="0" smtClean="0"/>
              <a:t>techniques can </a:t>
            </a:r>
            <a:r>
              <a:rPr lang="en-US" dirty="0"/>
              <a:t>be used when </a:t>
            </a:r>
            <a:endParaRPr lang="en-US" dirty="0" smtClean="0"/>
          </a:p>
          <a:p>
            <a:pPr lvl="1"/>
            <a:r>
              <a:rPr lang="en-US" dirty="0" smtClean="0"/>
              <a:t>There is a single </a:t>
            </a:r>
            <a:r>
              <a:rPr lang="en-US" dirty="0"/>
              <a:t>quantity such as dollars (or pounds, </a:t>
            </a:r>
            <a:r>
              <a:rPr lang="en-US" dirty="0" smtClean="0"/>
              <a:t>etc</a:t>
            </a:r>
            <a:r>
              <a:rPr lang="en-US" dirty="0"/>
              <a:t>.) to serve as a “universal solvent” into which all of </a:t>
            </a:r>
            <a:r>
              <a:rPr lang="en-US" dirty="0" smtClean="0"/>
              <a:t>decision </a:t>
            </a:r>
            <a:r>
              <a:rPr lang="en-US" dirty="0"/>
              <a:t>variables can be converted. </a:t>
            </a:r>
            <a:endParaRPr lang="en-US" dirty="0" smtClean="0"/>
          </a:p>
          <a:p>
            <a:pPr lvl="1"/>
            <a:r>
              <a:rPr lang="en-US" dirty="0" smtClean="0"/>
              <a:t>Or</a:t>
            </a:r>
            <a:r>
              <a:rPr lang="en-US" dirty="0"/>
              <a:t>, if the non-dollar objectives can be expressed as constraints (system availability must be at least 98 percent ; throughput must be at least 150, transactions per second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If </a:t>
            </a:r>
            <a:r>
              <a:rPr lang="en-US" u="sng" dirty="0"/>
              <a:t>cash flows </a:t>
            </a:r>
            <a:r>
              <a:rPr lang="en-US" dirty="0"/>
              <a:t>occur at different times, then </a:t>
            </a:r>
            <a:r>
              <a:rPr lang="en-US" u="sng" dirty="0"/>
              <a:t>present-value </a:t>
            </a:r>
            <a:r>
              <a:rPr lang="en-US" dirty="0"/>
              <a:t>techniques can be used to normalize them to a common point in time.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50990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</TotalTime>
  <Words>733</Words>
  <Application>Microsoft Office PowerPoint</Application>
  <PresentationFormat>Custom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Software Economics</vt:lpstr>
      <vt:lpstr> Economics Definition</vt:lpstr>
      <vt:lpstr>Macroeconomics</vt:lpstr>
      <vt:lpstr>Microeconomics</vt:lpstr>
      <vt:lpstr>Economics and Software Engineering Management</vt:lpstr>
      <vt:lpstr>Economics Through development Life Cycle</vt:lpstr>
      <vt:lpstr>Economics Through development Life Cycle</vt:lpstr>
      <vt:lpstr>Economic techniques</vt:lpstr>
      <vt:lpstr>decision analysis techniques</vt:lpstr>
      <vt:lpstr>Example that compares the cost and benefits</vt:lpstr>
      <vt:lpstr>Example that compares the cost and benefits</vt:lpstr>
      <vt:lpstr>Example Analysis</vt:lpstr>
      <vt:lpstr>Example Comparison decision</vt:lpstr>
      <vt:lpstr>Software decision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Economics</dc:title>
  <dc:creator>portal-laptop</dc:creator>
  <cp:lastModifiedBy>portal-laptop</cp:lastModifiedBy>
  <cp:revision>16</cp:revision>
  <dcterms:created xsi:type="dcterms:W3CDTF">2013-10-17T07:18:24Z</dcterms:created>
  <dcterms:modified xsi:type="dcterms:W3CDTF">2013-10-19T13:10:28Z</dcterms:modified>
</cp:coreProperties>
</file>